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9.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0.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1.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2.xml" ContentType="application/vnd.openxmlformats-officedocument.theme+xml"/>
  <Override PartName="/ppt/tags/tag6.xml" ContentType="application/vnd.openxmlformats-officedocument.presentationml.tags+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3.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4.xml" ContentType="application/vnd.openxmlformats-officedocument.theme+xml"/>
  <Override PartName="/ppt/tags/tag7.xml" ContentType="application/vnd.openxmlformats-officedocument.presentationml.tags+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xml" ContentType="application/vnd.openxmlformats-officedocument.themeOverride+xml"/>
  <Override PartName="/ppt/tags/tag14.xml" ContentType="application/vnd.openxmlformats-officedocument.presentationml.tags+xml"/>
  <Override PartName="/ppt/notesSlides/notesSlide40.xml" ContentType="application/vnd.openxmlformats-officedocument.presentationml.notesSlide+xml"/>
  <Override PartName="/ppt/theme/themeOverride2.xml" ContentType="application/vnd.openxmlformats-officedocument.themeOverride+xml"/>
  <Override PartName="/ppt/tags/tag1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heme/themeOverride3.xml" ContentType="application/vnd.openxmlformats-officedocument.themeOverride+xml"/>
  <Override PartName="/ppt/tags/tag17.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4.xml" ContentType="application/vnd.openxmlformats-officedocument.themeOverride+xml"/>
  <Override PartName="/ppt/tags/tag18.xml" ContentType="application/vnd.openxmlformats-officedocument.presentationml.tags+xml"/>
  <Override PartName="/ppt/notesSlides/notesSlide49.xml" ContentType="application/vnd.openxmlformats-officedocument.presentationml.notesSlide+xml"/>
  <Override PartName="/ppt/theme/themeOverride5.xml" ContentType="application/vnd.openxmlformats-officedocument.themeOverride+xml"/>
  <Override PartName="/ppt/tags/tag19.xml" ContentType="application/vnd.openxmlformats-officedocument.presentationml.tags+xml"/>
  <Override PartName="/ppt/notesSlides/notesSlide50.xml" ContentType="application/vnd.openxmlformats-officedocument.presentationml.notesSlide+xml"/>
  <Override PartName="/ppt/theme/themeOverride6.xml" ContentType="application/vnd.openxmlformats-officedocument.themeOverride+xml"/>
  <Override PartName="/ppt/tags/tag20.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7.xml" ContentType="application/vnd.openxmlformats-officedocument.themeOverride+xml"/>
  <Override PartName="/ppt/tags/tag2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2.xml" ContentType="application/vnd.openxmlformats-officedocument.presentationml.tags+xml"/>
  <Override PartName="/ppt/notesSlides/notesSlide55.xml" ContentType="application/vnd.openxmlformats-officedocument.presentationml.notesSlide+xml"/>
  <Override PartName="/ppt/tags/tag23.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4.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896" r:id="rId11"/>
    <p:sldMasterId id="2147483957" r:id="rId12"/>
    <p:sldMasterId id="2147483998" r:id="rId13"/>
    <p:sldMasterId id="2147484031" r:id="rId14"/>
    <p:sldMasterId id="2147484078" r:id="rId15"/>
    <p:sldMasterId id="2147484117" r:id="rId16"/>
    <p:sldMasterId id="2147484149" r:id="rId17"/>
  </p:sldMasterIdLst>
  <p:notesMasterIdLst>
    <p:notesMasterId r:id="rId83"/>
  </p:notesMasterIdLst>
  <p:sldIdLst>
    <p:sldId id="2076137812" r:id="rId18"/>
    <p:sldId id="2076137826" r:id="rId19"/>
    <p:sldId id="2134805668" r:id="rId20"/>
    <p:sldId id="2134805680" r:id="rId21"/>
    <p:sldId id="2120" r:id="rId22"/>
    <p:sldId id="2134805681" r:id="rId23"/>
    <p:sldId id="2134805682" r:id="rId24"/>
    <p:sldId id="2134805707" r:id="rId25"/>
    <p:sldId id="2076137828" r:id="rId26"/>
    <p:sldId id="2076137813" r:id="rId27"/>
    <p:sldId id="2076137814" r:id="rId28"/>
    <p:sldId id="2076137815" r:id="rId29"/>
    <p:sldId id="2076137846" r:id="rId30"/>
    <p:sldId id="263" r:id="rId31"/>
    <p:sldId id="2145705986" r:id="rId32"/>
    <p:sldId id="2076137827" r:id="rId33"/>
    <p:sldId id="2076137816" r:id="rId34"/>
    <p:sldId id="2076137818" r:id="rId35"/>
    <p:sldId id="2076137819" r:id="rId36"/>
    <p:sldId id="2076137820" r:id="rId37"/>
    <p:sldId id="2076137822" r:id="rId38"/>
    <p:sldId id="2076137821" r:id="rId39"/>
    <p:sldId id="2076137823" r:id="rId40"/>
    <p:sldId id="2134805708" r:id="rId41"/>
    <p:sldId id="2076137847" r:id="rId42"/>
    <p:sldId id="2145705971" r:id="rId43"/>
    <p:sldId id="2076137848" r:id="rId44"/>
    <p:sldId id="2145705937" r:id="rId45"/>
    <p:sldId id="2145705951" r:id="rId46"/>
    <p:sldId id="2076137850" r:id="rId47"/>
    <p:sldId id="2145705972" r:id="rId48"/>
    <p:sldId id="2145705973" r:id="rId49"/>
    <p:sldId id="2076137849" r:id="rId50"/>
    <p:sldId id="2145705978" r:id="rId51"/>
    <p:sldId id="2145705977" r:id="rId52"/>
    <p:sldId id="2145705979" r:id="rId53"/>
    <p:sldId id="2076137853" r:id="rId54"/>
    <p:sldId id="2145705976" r:id="rId55"/>
    <p:sldId id="2076137851" r:id="rId56"/>
    <p:sldId id="2145705974" r:id="rId57"/>
    <p:sldId id="2145705980" r:id="rId58"/>
    <p:sldId id="2076137852" r:id="rId59"/>
    <p:sldId id="4649" r:id="rId60"/>
    <p:sldId id="2145705947" r:id="rId61"/>
    <p:sldId id="2076136993" r:id="rId62"/>
    <p:sldId id="2040" r:id="rId63"/>
    <p:sldId id="2145705975" r:id="rId64"/>
    <p:sldId id="2145705981" r:id="rId65"/>
    <p:sldId id="2145705982" r:id="rId66"/>
    <p:sldId id="2145705984" r:id="rId67"/>
    <p:sldId id="2145705983" r:id="rId68"/>
    <p:sldId id="2076137854" r:id="rId69"/>
    <p:sldId id="2145705985" r:id="rId70"/>
    <p:sldId id="2076137832" r:id="rId71"/>
    <p:sldId id="2076137834" r:id="rId72"/>
    <p:sldId id="2076137836" r:id="rId73"/>
    <p:sldId id="2076137829" r:id="rId74"/>
    <p:sldId id="2076137842" r:id="rId75"/>
    <p:sldId id="2076137841" r:id="rId76"/>
    <p:sldId id="2076137843" r:id="rId77"/>
    <p:sldId id="2076137845" r:id="rId78"/>
    <p:sldId id="2076137830" r:id="rId79"/>
    <p:sldId id="2076137837" r:id="rId80"/>
    <p:sldId id="2076137831" r:id="rId81"/>
    <p:sldId id="207613783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7826"/>
          </p14:sldIdLst>
        </p14:section>
        <p14:section name="Azure landing zones" id="{3AA57034-750C-43D9-A8AB-66AAF6500DEC}">
          <p14:sldIdLst>
            <p14:sldId id="2134805668"/>
            <p14:sldId id="2134805680"/>
            <p14:sldId id="2120"/>
            <p14:sldId id="2134805681"/>
            <p14:sldId id="2134805682"/>
            <p14:sldId id="2134805707"/>
          </p14:sldIdLst>
        </p14:section>
        <p14:section name="What is Enterpise-scale?" id="{92EFB706-4B7F-4B01-89C6-6567E84B1321}">
          <p14:sldIdLst>
            <p14:sldId id="2076137828"/>
            <p14:sldId id="2076137813"/>
            <p14:sldId id="2076137814"/>
            <p14:sldId id="2076137815"/>
            <p14:sldId id="2076137846"/>
            <p14:sldId id="263"/>
            <p14:sldId id="2145705986"/>
          </p14:sldIdLst>
        </p14:section>
        <p14:section name="Design Principles" id="{A3E686AF-3F7A-416A-BAEC-8EF29336DB38}">
          <p14:sldIdLst>
            <p14:sldId id="2076137827"/>
            <p14:sldId id="2076137816"/>
            <p14:sldId id="2076137818"/>
            <p14:sldId id="2076137819"/>
            <p14:sldId id="2076137820"/>
            <p14:sldId id="2076137822"/>
            <p14:sldId id="2076137821"/>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Lst>
        </p14:section>
        <p14:section name="Implementation Guide" id="{C1E2B50C-BBD3-44F1-A7D9-C3B39D6DF7E9}">
          <p14:sldIdLst>
            <p14:sldId id="2076137832"/>
            <p14:sldId id="2076137834"/>
            <p14:sldId id="2076137836"/>
          </p14:sldIdLst>
        </p14:section>
        <p14:section name="Reference Implementation" id="{D57EAFCC-41AC-42FC-A3A2-17B75414399C}">
          <p14:sldIdLst>
            <p14:sldId id="2076137829"/>
            <p14:sldId id="2076137842"/>
            <p14:sldId id="2076137841"/>
            <p14:sldId id="2076137843"/>
            <p14:sldId id="207613784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108D3A-79C6-4266-AA49-CCB7908C224E}" v="38" dt="2022-09-07T10:35:14.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25" autoAdjust="0"/>
    <p:restoredTop sz="90895" autoAdjust="0"/>
  </p:normalViewPr>
  <p:slideViewPr>
    <p:cSldViewPr snapToGrid="0">
      <p:cViewPr varScale="1">
        <p:scale>
          <a:sx n="156" d="100"/>
          <a:sy n="156" d="100"/>
        </p:scale>
        <p:origin x="116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2.xml"/><Relationship Id="rId90" Type="http://schemas.microsoft.com/office/2018/10/relationships/authors" Target="authors.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tableStyles" Target="tableStyle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0:37:21.966" v="548" actId="47"/>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Notes">
        <pc:chgData name="Jonathan Vella" userId="ff59d9e4-9df8-4ae6-90e3-b837e2f6651b" providerId="ADAL" clId="{9A108D3A-79C6-4266-AA49-CCB7908C224E}" dt="2022-09-07T09:48:15.048" v="241" actId="368"/>
        <pc:sldMkLst>
          <pc:docMk/>
          <pc:sldMk cId="3466835861" sldId="2145705971"/>
        </pc:sldMkLst>
      </pc:sldChg>
      <pc:sldChg chg="modNotes">
        <pc:chgData name="Jonathan Vella" userId="ff59d9e4-9df8-4ae6-90e3-b837e2f6651b" providerId="ADAL" clId="{9A108D3A-79C6-4266-AA49-CCB7908C224E}" dt="2022-09-07T09:48:15.095" v="249" actId="368"/>
        <pc:sldMkLst>
          <pc:docMk/>
          <pc:sldMk cId="3155259312" sldId="2145705972"/>
        </pc:sldMkLst>
      </pc:sldChg>
      <pc:sldChg chg="modNotes">
        <pc:chgData name="Jonathan Vella" userId="ff59d9e4-9df8-4ae6-90e3-b837e2f6651b" providerId="ADAL" clId="{9A108D3A-79C6-4266-AA49-CCB7908C224E}" dt="2022-09-07T09:48:15.111" v="251" actId="368"/>
        <pc:sldMkLst>
          <pc:docMk/>
          <pc:sldMk cId="4264489091" sldId="2145705973"/>
        </pc:sldMkLst>
      </pc:sldChg>
      <pc:sldChg chg="modNotes">
        <pc:chgData name="Jonathan Vella" userId="ff59d9e4-9df8-4ae6-90e3-b837e2f6651b" providerId="ADAL" clId="{9A108D3A-79C6-4266-AA49-CCB7908C224E}" dt="2022-09-07T09:48:15.142" v="257" actId="368"/>
        <pc:sldMkLst>
          <pc:docMk/>
          <pc:sldMk cId="2789173668" sldId="2145705977"/>
        </pc:sldMkLst>
      </pc:sldChg>
      <pc:sldChg chg="modNotes">
        <pc:chgData name="Jonathan Vella" userId="ff59d9e4-9df8-4ae6-90e3-b837e2f6651b" providerId="ADAL" clId="{9A108D3A-79C6-4266-AA49-CCB7908C224E}" dt="2022-09-07T09:48:15.126" v="255" actId="368"/>
        <pc:sldMkLst>
          <pc:docMk/>
          <pc:sldMk cId="1578671869" sldId="2145705978"/>
        </pc:sldMkLst>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3.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4.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6.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7.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dirty="0">
              <a:solidFill>
                <a:schemeClr val="bg1"/>
              </a:solidFill>
            </a:rPr>
            <a:t>The Architecture</a:t>
          </a:r>
          <a:r>
            <a:rPr lang="en-US" dirty="0">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dirty="0"/>
            <a:t>Design principles</a:t>
          </a:r>
          <a:r>
            <a:rPr lang="en-US" dirty="0"/>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dirty="0"/>
            <a:t>Design guidelines</a:t>
          </a:r>
          <a:r>
            <a:rPr lang="en-US" dirty="0"/>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dirty="0"/>
            <a:t>Implementation guide</a:t>
          </a:r>
          <a:r>
            <a:rPr lang="en-US" dirty="0"/>
            <a:t>: The way you create those things using the reference implementations in GitHub and deployment pipelines</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dirty="0">
              <a:solidFill>
                <a:schemeClr val="bg1"/>
              </a:solidFill>
            </a:rPr>
            <a:t>The Reference Implementation</a:t>
          </a:r>
          <a:r>
            <a:rPr lang="en-US" dirty="0">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dirty="0"/>
            <a:t>Foundation: </a:t>
          </a:r>
          <a:r>
            <a:rPr lang="en-US" dirty="0"/>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dirty="0"/>
            <a:t>Landing zone(s): </a:t>
          </a:r>
          <a:r>
            <a:rPr lang="en-US" dirty="0"/>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Democratization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45178"/>
          <a:ext cx="4799841" cy="4032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dirty="0">
              <a:solidFill>
                <a:schemeClr val="bg1"/>
              </a:solidFill>
            </a:rPr>
            <a:t>The Architecture</a:t>
          </a:r>
          <a:r>
            <a:rPr lang="en-US" sz="1400" kern="1200" dirty="0">
              <a:solidFill>
                <a:schemeClr val="bg1"/>
              </a:solidFill>
            </a:rPr>
            <a:t>:</a:t>
          </a:r>
        </a:p>
      </dsp:txBody>
      <dsp:txXfrm>
        <a:off x="50" y="45178"/>
        <a:ext cx="4799841" cy="403200"/>
      </dsp:txXfrm>
    </dsp:sp>
    <dsp:sp modelId="{CF087F75-864E-4FC8-A613-12614343C5E3}">
      <dsp:nvSpPr>
        <dsp:cNvPr id="0" name=""/>
        <dsp:cNvSpPr/>
      </dsp:nvSpPr>
      <dsp:spPr>
        <a:xfrm>
          <a:off x="50" y="448378"/>
          <a:ext cx="4799841" cy="2152079"/>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dirty="0"/>
            <a:t>Design principles</a:t>
          </a:r>
          <a:r>
            <a:rPr lang="en-US" sz="1400" kern="1200" dirty="0"/>
            <a:t>: Principles to help/guide you customize the design.</a:t>
          </a:r>
        </a:p>
        <a:p>
          <a:pPr marL="114300" lvl="1" indent="-114300" algn="l" defTabSz="622300">
            <a:lnSpc>
              <a:spcPct val="100000"/>
            </a:lnSpc>
            <a:spcBef>
              <a:spcPct val="0"/>
            </a:spcBef>
            <a:spcAft>
              <a:spcPct val="15000"/>
            </a:spcAft>
            <a:buChar char="•"/>
          </a:pPr>
          <a:r>
            <a:rPr lang="en-US" sz="1400" b="1" kern="1200" dirty="0"/>
            <a:t>Design guidelines</a:t>
          </a:r>
          <a:r>
            <a:rPr lang="en-US" sz="1400" kern="1200" dirty="0"/>
            <a:t>: Guidelines (decisions and recommendations) for the 8 components of the enterprise-scale architecture</a:t>
          </a:r>
        </a:p>
        <a:p>
          <a:pPr marL="114300" lvl="1" indent="-114300" algn="l" defTabSz="622300">
            <a:lnSpc>
              <a:spcPct val="100000"/>
            </a:lnSpc>
            <a:spcBef>
              <a:spcPct val="0"/>
            </a:spcBef>
            <a:spcAft>
              <a:spcPct val="15000"/>
            </a:spcAft>
            <a:buChar char="•"/>
          </a:pPr>
          <a:r>
            <a:rPr lang="en-US" sz="1400" b="1" kern="1200" dirty="0"/>
            <a:t>Implementation guide</a:t>
          </a:r>
          <a:r>
            <a:rPr lang="en-US" sz="1400" kern="1200" dirty="0"/>
            <a:t>: The way you create those things using the reference implementations in GitHub and deployment pipelines</a:t>
          </a:r>
        </a:p>
      </dsp:txBody>
      <dsp:txXfrm>
        <a:off x="50" y="448378"/>
        <a:ext cx="4799841" cy="2152079"/>
      </dsp:txXfrm>
    </dsp:sp>
    <dsp:sp modelId="{94DAAAF8-BA6E-482E-992B-0773D21079D5}">
      <dsp:nvSpPr>
        <dsp:cNvPr id="0" name=""/>
        <dsp:cNvSpPr/>
      </dsp:nvSpPr>
      <dsp:spPr>
        <a:xfrm>
          <a:off x="5471869" y="45178"/>
          <a:ext cx="4799841" cy="4032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dirty="0">
              <a:solidFill>
                <a:schemeClr val="bg1"/>
              </a:solidFill>
            </a:rPr>
            <a:t>The Reference Implementation</a:t>
          </a:r>
          <a:r>
            <a:rPr lang="en-US" sz="1400" kern="1200" dirty="0">
              <a:solidFill>
                <a:schemeClr val="bg1"/>
              </a:solidFill>
            </a:rPr>
            <a:t>: </a:t>
          </a:r>
        </a:p>
      </dsp:txBody>
      <dsp:txXfrm>
        <a:off x="5471869" y="45178"/>
        <a:ext cx="4799841" cy="403200"/>
      </dsp:txXfrm>
    </dsp:sp>
    <dsp:sp modelId="{D228D250-7AEF-4648-95C6-D9AB68381703}">
      <dsp:nvSpPr>
        <dsp:cNvPr id="0" name=""/>
        <dsp:cNvSpPr/>
      </dsp:nvSpPr>
      <dsp:spPr>
        <a:xfrm>
          <a:off x="5471869" y="448378"/>
          <a:ext cx="4799841" cy="2152079"/>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dirty="0"/>
            <a:t>Foundation: </a:t>
          </a:r>
          <a:r>
            <a:rPr lang="en-US" sz="1400" kern="1200" dirty="0"/>
            <a:t>A reference implementation of shared services containing network, security, identity, governance services required to construct and operationalize an enterprise-scale landing zone</a:t>
          </a:r>
        </a:p>
        <a:p>
          <a:pPr marL="114300" lvl="1" indent="-114300" algn="l" defTabSz="622300">
            <a:lnSpc>
              <a:spcPct val="100000"/>
            </a:lnSpc>
            <a:spcBef>
              <a:spcPct val="0"/>
            </a:spcBef>
            <a:spcAft>
              <a:spcPct val="15000"/>
            </a:spcAft>
            <a:buChar char="•"/>
          </a:pPr>
          <a:r>
            <a:rPr lang="en-US" sz="1400" b="1" kern="1200" dirty="0"/>
            <a:t>Landing zone(s): </a:t>
          </a:r>
          <a:r>
            <a:rPr lang="en-US" sz="1400" kern="1200" dirty="0"/>
            <a:t>A reference implementation of a workload environment conforming to the enterprise-scale architecture (opinionated way to implement, code)</a:t>
          </a:r>
        </a:p>
      </dsp:txBody>
      <dsp:txXfrm>
        <a:off x="5471869" y="448378"/>
        <a:ext cx="4799841" cy="2152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dirty="0">
              <a:solidFill>
                <a:schemeClr val="bg1"/>
              </a:solidFill>
            </a:rPr>
            <a:t>Subscription Democratization</a:t>
          </a:r>
          <a:endParaRPr lang="en-US" sz="1800" kern="1200" dirty="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01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9/7/2022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12</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13</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684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b="1" dirty="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27</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37</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39</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42</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48</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52</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55</a:t>
            </a:fld>
            <a:endParaRPr lang="en-US"/>
          </a:p>
        </p:txBody>
      </p:sp>
    </p:spTree>
    <p:extLst>
      <p:ext uri="{BB962C8B-B14F-4D97-AF65-F5344CB8AC3E}">
        <p14:creationId xmlns:p14="http://schemas.microsoft.com/office/powerpoint/2010/main" val="24223238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56</a:t>
            </a:fld>
            <a:endParaRPr lang="en-US"/>
          </a:p>
        </p:txBody>
      </p:sp>
    </p:spTree>
    <p:extLst>
      <p:ext uri="{BB962C8B-B14F-4D97-AF65-F5344CB8AC3E}">
        <p14:creationId xmlns:p14="http://schemas.microsoft.com/office/powerpoint/2010/main" val="29151183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59</a:t>
            </a:fld>
            <a:endParaRPr lang="en-US"/>
          </a:p>
        </p:txBody>
      </p:sp>
    </p:spTree>
    <p:extLst>
      <p:ext uri="{BB962C8B-B14F-4D97-AF65-F5344CB8AC3E}">
        <p14:creationId xmlns:p14="http://schemas.microsoft.com/office/powerpoint/2010/main" val="2782624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60</a:t>
            </a:fld>
            <a:endParaRPr lang="en-US"/>
          </a:p>
        </p:txBody>
      </p:sp>
    </p:spTree>
    <p:extLst>
      <p:ext uri="{BB962C8B-B14F-4D97-AF65-F5344CB8AC3E}">
        <p14:creationId xmlns:p14="http://schemas.microsoft.com/office/powerpoint/2010/main" val="3352549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63</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10.xml"/><Relationship Id="rId4"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99.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1.xml"/><Relationship Id="rId4" Type="http://schemas.openxmlformats.org/officeDocument/2006/relationships/image" Target="../media/image7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1.xml"/><Relationship Id="rId4" Type="http://schemas.openxmlformats.org/officeDocument/2006/relationships/image" Target="../media/image9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2.xml"/><Relationship Id="rId1" Type="http://schemas.openxmlformats.org/officeDocument/2006/relationships/tags" Target="../tags/tag6.xml"/><Relationship Id="rId4" Type="http://schemas.openxmlformats.org/officeDocument/2006/relationships/image" Target="../media/image108.emf"/></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4.xml"/><Relationship Id="rId1" Type="http://schemas.openxmlformats.org/officeDocument/2006/relationships/tags" Target="../tags/tag7.xml"/><Relationship Id="rId4" Type="http://schemas.openxmlformats.org/officeDocument/2006/relationships/image" Target="../media/image112.emf"/></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9/7/2022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9/7/2022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9/7/2022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2618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4343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9/7/2022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9/7/2022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9/7/2022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9/7/2022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4396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9/7/2022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image" Target="../media/image92.emf"/><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theme" Target="../theme/theme10.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8" Type="http://schemas.openxmlformats.org/officeDocument/2006/relationships/slideLayout" Target="../slideLayouts/slideLayout25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theme" Target="../theme/theme11.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image" Target="../media/image67.png"/><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theme" Target="../theme/theme12.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image" Target="../media/image92.emf"/><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8" Type="http://schemas.openxmlformats.org/officeDocument/2006/relationships/slideLayout" Target="../slideLayouts/slideLayout334.xml"/><Relationship Id="rId3" Type="http://schemas.openxmlformats.org/officeDocument/2006/relationships/slideLayout" Target="../slideLayouts/slideLayout32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image" Target="../media/image1.emf"/><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theme" Target="../theme/theme13.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8" Type="http://schemas.openxmlformats.org/officeDocument/2006/relationships/slideLayout" Target="../slideLayouts/slideLayout37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39" Type="http://schemas.openxmlformats.org/officeDocument/2006/relationships/theme" Target="../theme/theme14.xml"/><Relationship Id="rId21" Type="http://schemas.openxmlformats.org/officeDocument/2006/relationships/slideLayout" Target="../slideLayouts/slideLayout416.xml"/><Relationship Id="rId34" Type="http://schemas.openxmlformats.org/officeDocument/2006/relationships/slideLayout" Target="../slideLayouts/slideLayout429.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33" Type="http://schemas.openxmlformats.org/officeDocument/2006/relationships/slideLayout" Target="../slideLayouts/slideLayout428.xml"/><Relationship Id="rId38" Type="http://schemas.openxmlformats.org/officeDocument/2006/relationships/slideLayout" Target="../slideLayouts/slideLayout433.xml"/><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29" Type="http://schemas.openxmlformats.org/officeDocument/2006/relationships/slideLayout" Target="../slideLayouts/slideLayout424.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32" Type="http://schemas.openxmlformats.org/officeDocument/2006/relationships/slideLayout" Target="../slideLayouts/slideLayout427.xml"/><Relationship Id="rId37" Type="http://schemas.openxmlformats.org/officeDocument/2006/relationships/slideLayout" Target="../slideLayouts/slideLayout432.xml"/><Relationship Id="rId40" Type="http://schemas.openxmlformats.org/officeDocument/2006/relationships/image" Target="../media/image92.emf"/><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slideLayout" Target="../slideLayouts/slideLayout423.xml"/><Relationship Id="rId36" Type="http://schemas.openxmlformats.org/officeDocument/2006/relationships/slideLayout" Target="../slideLayouts/slideLayout431.xml"/><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31" Type="http://schemas.openxmlformats.org/officeDocument/2006/relationships/slideLayout" Target="../slideLayouts/slideLayout426.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slideLayout" Target="../slideLayouts/slideLayout422.xml"/><Relationship Id="rId30" Type="http://schemas.openxmlformats.org/officeDocument/2006/relationships/slideLayout" Target="../slideLayouts/slideLayout425.xml"/><Relationship Id="rId35" Type="http://schemas.openxmlformats.org/officeDocument/2006/relationships/slideLayout" Target="../slideLayouts/slideLayout430.xml"/><Relationship Id="rId8" Type="http://schemas.openxmlformats.org/officeDocument/2006/relationships/slideLayout" Target="../slideLayouts/slideLayout403.xml"/><Relationship Id="rId3" Type="http://schemas.openxmlformats.org/officeDocument/2006/relationships/slideLayout" Target="../slideLayouts/slideLayout3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8.emf"/><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2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image" Target="../media/image34.svg"/><Relationship Id="rId2" Type="http://schemas.openxmlformats.org/officeDocument/2006/relationships/slideLayout" Target="../slideLayouts/slideLayout80.xml"/><Relationship Id="rId16"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32.svg"/><Relationship Id="rId10" Type="http://schemas.openxmlformats.org/officeDocument/2006/relationships/slideLayout" Target="../slideLayouts/slideLayout88.xml"/><Relationship Id="rId19" Type="http://schemas.openxmlformats.org/officeDocument/2006/relationships/image" Target="../media/image36.sv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50.png"/><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8"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9" Type="http://schemas.openxmlformats.org/officeDocument/2006/relationships/image" Target="../media/image67.png"/><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theme" Target="../theme/theme9.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8" Type="http://schemas.openxmlformats.org/officeDocument/2006/relationships/slideLayout" Target="../slideLayouts/slideLayout219.xml"/><Relationship Id="rId3"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2" r:id="rId12"/>
    <p:sldLayoutId id="2147483916" r:id="rId13"/>
    <p:sldLayoutId id="2147483917" r:id="rId14"/>
    <p:sldLayoutId id="2147483918" r:id="rId15"/>
    <p:sldLayoutId id="2147483919" r:id="rId16"/>
    <p:sldLayoutId id="2147483879" r:id="rId17"/>
    <p:sldLayoutId id="214748395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897" r:id="rId4"/>
    <p:sldLayoutId id="2147483898" r:id="rId5"/>
    <p:sldLayoutId id="2147483899" r:id="rId6"/>
    <p:sldLayoutId id="2147483900" r:id="rId7"/>
    <p:sldLayoutId id="2147483901" r:id="rId8"/>
    <p:sldLayoutId id="2147483920" r:id="rId9"/>
    <p:sldLayoutId id="2147483921" r:id="rId10"/>
    <p:sldLayoutId id="2147483922" r:id="rId11"/>
    <p:sldLayoutId id="2147483923" r:id="rId12"/>
    <p:sldLayoutId id="21474839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2.xml"/><Relationship Id="rId5" Type="http://schemas.openxmlformats.org/officeDocument/2006/relationships/image" Target="../media/image101.emf"/><Relationship Id="rId4" Type="http://schemas.openxmlformats.org/officeDocument/2006/relationships/image" Target="../media/image113.svg"/></Relationships>
</file>

<file path=ppt/slides/_rels/slide1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1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xml"/><Relationship Id="rId1" Type="http://schemas.openxmlformats.org/officeDocument/2006/relationships/slideLayout" Target="../slideLayouts/slideLayout119.xml"/><Relationship Id="rId4" Type="http://schemas.openxmlformats.org/officeDocument/2006/relationships/hyperlink" Target="https://en.wikipedia.org/wiki/Torino_Porta_Susa_railway_station"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1.xml"/><Relationship Id="rId4" Type="http://schemas.openxmlformats.org/officeDocument/2006/relationships/image" Target="../media/image113.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2.xml"/><Relationship Id="rId1" Type="http://schemas.openxmlformats.org/officeDocument/2006/relationships/tags" Target="../tags/tag10.xml"/><Relationship Id="rId5" Type="http://schemas.openxmlformats.org/officeDocument/2006/relationships/image" Target="../media/image122.svg"/><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41.xml"/><Relationship Id="rId5" Type="http://schemas.openxmlformats.org/officeDocument/2006/relationships/image" Target="../media/image143.png"/><Relationship Id="rId4" Type="http://schemas.openxmlformats.org/officeDocument/2006/relationships/image" Target="../media/image14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8.xml"/></Relationships>
</file>

<file path=ppt/slides/_rels/slide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45.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6.xml"/><Relationship Id="rId1" Type="http://schemas.openxmlformats.org/officeDocument/2006/relationships/tags" Target="../tags/tag11.xml"/><Relationship Id="rId5" Type="http://schemas.openxmlformats.org/officeDocument/2006/relationships/image" Target="../media/image147.svg"/><Relationship Id="rId4" Type="http://schemas.openxmlformats.org/officeDocument/2006/relationships/image" Target="../media/image14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56.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4.xml"/></Relationships>
</file>

<file path=ppt/slides/_rels/slide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4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8.xml"/></Relationships>
</file>

<file path=ppt/slides/_rels/slide3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5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8.xml"/></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328.xml"/></Relationships>
</file>

<file path=ppt/slides/_rels/slide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328.xml"/><Relationship Id="rId4" Type="http://schemas.openxmlformats.org/officeDocument/2006/relationships/hyperlink" Target="https://youtu.be/Zx_gHevekm0?t=1954"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7.xml"/><Relationship Id="rId1" Type="http://schemas.openxmlformats.org/officeDocument/2006/relationships/slideLayout" Target="../slideLayouts/slideLayout41.xml"/><Relationship Id="rId6" Type="http://schemas.openxmlformats.org/officeDocument/2006/relationships/image" Target="../media/image130.png"/><Relationship Id="rId5" Type="http://schemas.openxmlformats.org/officeDocument/2006/relationships/image" Target="../media/image155.svg"/><Relationship Id="rId4" Type="http://schemas.openxmlformats.org/officeDocument/2006/relationships/image" Target="../media/image1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56.xml"/><Relationship Id="rId1" Type="http://schemas.openxmlformats.org/officeDocument/2006/relationships/tags" Target="../tags/tag13.xml"/></Relationships>
</file>

<file path=ppt/slides/_rels/slide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9.xml"/><Relationship Id="rId1" Type="http://schemas.openxmlformats.org/officeDocument/2006/relationships/slideLayout" Target="../slideLayouts/slideLayout41.xml"/><Relationship Id="rId5" Type="http://schemas.openxmlformats.org/officeDocument/2006/relationships/image" Target="../media/image158.png"/><Relationship Id="rId4" Type="http://schemas.openxmlformats.org/officeDocument/2006/relationships/image" Target="../media/image157.svg"/></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301.xml"/><Relationship Id="rId5" Type="http://schemas.openxmlformats.org/officeDocument/2006/relationships/image" Target="../media/image116.png"/><Relationship Id="rId4" Type="http://schemas.openxmlformats.org/officeDocument/2006/relationships/image" Target="../media/image11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4.xml"/><Relationship Id="rId1" Type="http://schemas.openxmlformats.org/officeDocument/2006/relationships/themeOverride" Target="../theme/themeOverride1.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5.xml"/><Relationship Id="rId1" Type="http://schemas.openxmlformats.org/officeDocument/2006/relationships/themeOverride" Target="../theme/themeOverride2.xml"/><Relationship Id="rId5" Type="http://schemas.openxmlformats.org/officeDocument/2006/relationships/image" Target="../media/image159.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61.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18.xml"/><Relationship Id="rId1" Type="http://schemas.openxmlformats.org/officeDocument/2006/relationships/tags" Target="../tags/tag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7.xml"/><Relationship Id="rId1" Type="http://schemas.openxmlformats.org/officeDocument/2006/relationships/themeOverride" Target="../theme/themeOverride3.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41.xml"/><Relationship Id="rId5" Type="http://schemas.openxmlformats.org/officeDocument/2006/relationships/image" Target="../media/image163.png"/><Relationship Id="rId4" Type="http://schemas.openxmlformats.org/officeDocument/2006/relationships/image" Target="../media/image162.sv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8.xml"/><Relationship Id="rId1" Type="http://schemas.openxmlformats.org/officeDocument/2006/relationships/themeOverride" Target="../theme/themeOverride4.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1.xml"/><Relationship Id="rId1" Type="http://schemas.openxmlformats.org/officeDocument/2006/relationships/tags" Target="../tags/tag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9.xml"/><Relationship Id="rId1" Type="http://schemas.openxmlformats.org/officeDocument/2006/relationships/themeOverride" Target="../theme/themeOverride5.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0.xml"/><Relationship Id="rId1" Type="http://schemas.openxmlformats.org/officeDocument/2006/relationships/themeOverride" Target="../theme/themeOverride6.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62.sv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1.xml"/><Relationship Id="rId1" Type="http://schemas.openxmlformats.org/officeDocument/2006/relationships/themeOverride" Target="../theme/themeOverride7.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67.svg"/><Relationship Id="rId2" Type="http://schemas.openxmlformats.org/officeDocument/2006/relationships/slideLayout" Target="../slideLayouts/slideLayout54.xml"/><Relationship Id="rId1" Type="http://schemas.openxmlformats.org/officeDocument/2006/relationships/tags" Target="../tags/tag22.xml"/><Relationship Id="rId6" Type="http://schemas.openxmlformats.org/officeDocument/2006/relationships/image" Target="../media/image166.png"/><Relationship Id="rId5" Type="http://schemas.openxmlformats.org/officeDocument/2006/relationships/image" Target="../media/image165.svg"/><Relationship Id="rId4" Type="http://schemas.openxmlformats.org/officeDocument/2006/relationships/image" Target="../media/image16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67.svg"/><Relationship Id="rId2" Type="http://schemas.openxmlformats.org/officeDocument/2006/relationships/slideLayout" Target="../slideLayouts/slideLayout54.xml"/><Relationship Id="rId1" Type="http://schemas.openxmlformats.org/officeDocument/2006/relationships/tags" Target="../tags/tag23.xml"/><Relationship Id="rId6" Type="http://schemas.openxmlformats.org/officeDocument/2006/relationships/image" Target="../media/image166.png"/><Relationship Id="rId5" Type="http://schemas.openxmlformats.org/officeDocument/2006/relationships/image" Target="../media/image165.svg"/><Relationship Id="rId4" Type="http://schemas.openxmlformats.org/officeDocument/2006/relationships/image" Target="../media/image16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8.xml"/><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6.xml"/></Relationships>
</file>

<file path=ppt/slides/_rels/slide6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9.xml"/><Relationship Id="rId1" Type="http://schemas.openxmlformats.org/officeDocument/2006/relationships/slideLayout" Target="../slideLayouts/slideLayout10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3.xm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62.xml"/><Relationship Id="rId7" Type="http://schemas.openxmlformats.org/officeDocument/2006/relationships/hyperlink" Target="http://aka.ms/adopt/ready" TargetMode="External"/><Relationship Id="rId2" Type="http://schemas.openxmlformats.org/officeDocument/2006/relationships/slideLayout" Target="../slideLayouts/slideLayout59.xml"/><Relationship Id="rId1" Type="http://schemas.openxmlformats.org/officeDocument/2006/relationships/tags" Target="../tags/tag24.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71.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70.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50.png"/></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9.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29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1.xml"/><Relationship Id="rId1" Type="http://schemas.openxmlformats.org/officeDocument/2006/relationships/tags" Target="../tags/tag9.xml"/><Relationship Id="rId5" Type="http://schemas.openxmlformats.org/officeDocument/2006/relationships/image" Target="../media/image122.sv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Sep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dirty="0">
                <a:solidFill>
                  <a:schemeClr val="accent3"/>
                </a:solidFill>
              </a:rPr>
              <a:t>The Key</a:t>
            </a:r>
            <a:r>
              <a:rPr lang="en-US" dirty="0">
                <a:solidFill>
                  <a:schemeClr val="accent3"/>
                </a:solidFill>
              </a:rPr>
              <a:t> </a:t>
            </a:r>
            <a:r>
              <a:rPr lang="en-US" sz="3600" dirty="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dirty="0">
                <a:solidFill>
                  <a:schemeClr val="bg1"/>
                </a:solidFill>
              </a:rPr>
              <a:t>Architecture Complexity: </a:t>
            </a:r>
            <a:r>
              <a:rPr lang="en-GB" sz="1600" dirty="0">
                <a:solidFill>
                  <a:schemeClr val="bg1"/>
                </a:solidFill>
              </a:rPr>
              <a:t>Most customers lack the required level of knowledge &amp; experience on Azure. The mismatch between on-premises infrastructure and cloud-design considerations creates friction when trying to define architectures and standards for their migration to the cloud.</a:t>
            </a:r>
          </a:p>
          <a:p>
            <a:pPr lvl="0"/>
            <a:r>
              <a:rPr lang="en-GB" sz="1600" dirty="0">
                <a:solidFill>
                  <a:schemeClr val="bg1"/>
                </a:solidFill>
              </a:rPr>
              <a:t>They are struggling with the translation of their requirements to Azure concepts, capabilities, constructs and security model. </a:t>
            </a:r>
            <a:endParaRPr lang="en-US" sz="1600" dirty="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dirty="0">
                <a:solidFill>
                  <a:schemeClr val="bg1"/>
                </a:solidFill>
              </a:rPr>
              <a:t>Operating Compatibility:</a:t>
            </a:r>
            <a:r>
              <a:rPr lang="en-GB" dirty="0">
                <a:solidFill>
                  <a:schemeClr val="bg1"/>
                </a:solidFill>
              </a:rPr>
              <a:t> </a:t>
            </a:r>
            <a:r>
              <a:rPr lang="en-GB" sz="1600" dirty="0">
                <a:solidFill>
                  <a:schemeClr val="bg1"/>
                </a:solidFill>
              </a:rPr>
              <a:t>Existing approaches and functions for the traditional delivery and management of IT services are not compatible with Azure and cloud operating models.</a:t>
            </a:r>
          </a:p>
          <a:p>
            <a:pPr lvl="0"/>
            <a:r>
              <a:rPr lang="en-GB" sz="1600" dirty="0">
                <a:solidFill>
                  <a:schemeClr val="bg1"/>
                </a:solidFill>
              </a:rPr>
              <a:t>When combined with a lack of skills and experience, customers are struggling to define (and therefore transform) their operating model to manage and support cloud infrastructure.</a:t>
            </a:r>
            <a:endParaRPr lang="en-US" sz="1600" dirty="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dirty="0">
                <a:solidFill>
                  <a:schemeClr val="bg1"/>
                </a:solidFill>
              </a:rPr>
              <a:t>Lack of Trust and Desire for Control:</a:t>
            </a:r>
            <a:r>
              <a:rPr lang="en-GB" dirty="0">
                <a:solidFill>
                  <a:schemeClr val="bg1"/>
                </a:solidFill>
              </a:rPr>
              <a:t> </a:t>
            </a:r>
            <a:r>
              <a:rPr lang="en-GB" sz="1600" dirty="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a:t>
            </a:r>
          </a:p>
          <a:p>
            <a:pPr lvl="0"/>
            <a:r>
              <a:rPr lang="en-GB" sz="1600" dirty="0">
                <a:solidFill>
                  <a:schemeClr val="bg1"/>
                </a:solidFill>
              </a:rPr>
              <a:t>This often involves building ‘walls’ and complicated processes which ultimately get in the way of business lines adopting Azure.</a:t>
            </a:r>
            <a:endParaRPr lang="en-US" sz="1600" dirty="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dirty="0">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dirty="0">
                <a:solidFill>
                  <a:schemeClr val="bg1"/>
                </a:solidFill>
                <a:latin typeface="Segoe UI" panose="020B0502040204020203" pitchFamily="34" charset="0"/>
                <a:cs typeface="Segoe UI" panose="020B0502040204020203" pitchFamily="34" charset="0"/>
              </a:rPr>
              <a:t>water</a:t>
            </a:r>
            <a:r>
              <a:rPr lang="en-US" sz="2000" i="1" dirty="0">
                <a:solidFill>
                  <a:schemeClr val="bg1"/>
                </a:solidFill>
                <a:latin typeface="Segoe UI" panose="020B0502040204020203" pitchFamily="34" charset="0"/>
                <a:cs typeface="Segoe UI" panose="020B0502040204020203" pitchFamily="34" charset="0"/>
              </a:rPr>
              <a:t>, </a:t>
            </a:r>
            <a:r>
              <a:rPr lang="en-US" sz="2000" b="1" i="1" dirty="0">
                <a:solidFill>
                  <a:schemeClr val="bg1"/>
                </a:solidFill>
                <a:latin typeface="Segoe UI" panose="020B0502040204020203" pitchFamily="34" charset="0"/>
                <a:cs typeface="Segoe UI" panose="020B0502040204020203" pitchFamily="34" charset="0"/>
              </a:rPr>
              <a:t>gas</a:t>
            </a:r>
            <a:r>
              <a:rPr lang="en-US" sz="2000" i="1" dirty="0">
                <a:solidFill>
                  <a:schemeClr val="bg1"/>
                </a:solidFill>
                <a:latin typeface="Segoe UI" panose="020B0502040204020203" pitchFamily="34" charset="0"/>
                <a:cs typeface="Segoe UI" panose="020B0502040204020203" pitchFamily="34" charset="0"/>
              </a:rPr>
              <a:t>, and </a:t>
            </a:r>
            <a:r>
              <a:rPr lang="en-US" sz="2000" b="1" i="1" dirty="0">
                <a:solidFill>
                  <a:schemeClr val="bg1"/>
                </a:solidFill>
                <a:latin typeface="Segoe UI" panose="020B0502040204020203" pitchFamily="34" charset="0"/>
                <a:cs typeface="Segoe UI" panose="020B0502040204020203" pitchFamily="34" charset="0"/>
              </a:rPr>
              <a:t>electricity</a:t>
            </a:r>
            <a:r>
              <a:rPr lang="en-US" sz="2000" i="1" dirty="0">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dirty="0">
                <a:solidFill>
                  <a:schemeClr val="bg1"/>
                </a:solidFill>
                <a:latin typeface="Segoe UI" panose="020B0502040204020203" pitchFamily="34" charset="0"/>
                <a:cs typeface="Segoe UI" panose="020B0502040204020203" pitchFamily="34" charset="0"/>
              </a:rPr>
              <a:t>'utility</a:t>
            </a:r>
            <a:r>
              <a:rPr lang="en-US" sz="2000" i="1" dirty="0">
                <a:solidFill>
                  <a:schemeClr val="bg1"/>
                </a:solidFill>
                <a:latin typeface="Segoe UI" panose="020B0502040204020203" pitchFamily="34" charset="0"/>
                <a:cs typeface="Segoe UI" panose="020B0502040204020203" pitchFamily="34" charset="0"/>
              </a:rPr>
              <a:t>' services that </a:t>
            </a:r>
            <a:r>
              <a:rPr lang="en-US" sz="2000" b="1" i="1" dirty="0">
                <a:solidFill>
                  <a:schemeClr val="bg1"/>
                </a:solidFill>
                <a:latin typeface="Segoe UI" panose="020B0502040204020203" pitchFamily="34" charset="0"/>
                <a:cs typeface="Segoe UI" panose="020B0502040204020203" pitchFamily="34" charset="0"/>
              </a:rPr>
              <a:t>must be readily available </a:t>
            </a:r>
            <a:r>
              <a:rPr lang="en-US" sz="2000" i="1" dirty="0">
                <a:solidFill>
                  <a:schemeClr val="bg1"/>
                </a:solidFill>
                <a:latin typeface="Segoe UI" panose="020B0502040204020203" pitchFamily="34" charset="0"/>
                <a:cs typeface="Segoe UI" panose="020B0502040204020203" pitchFamily="34" charset="0"/>
              </a:rPr>
              <a:t>to help streamline the application migration process.</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86041975"/>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818049" y="2228671"/>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dirty="0">
                <a:solidFill>
                  <a:schemeClr val="tx1"/>
                </a:solidFill>
                <a:cs typeface="Segoe UI Semilight"/>
              </a:rPr>
              <a:t>Authoritative </a:t>
            </a:r>
            <a:br>
              <a:rPr lang="en-GB" sz="1800" dirty="0">
                <a:cs typeface="Segoe UI Semilight"/>
              </a:rPr>
            </a:br>
            <a:r>
              <a:rPr lang="en-GB" sz="1800" dirty="0">
                <a:solidFill>
                  <a:schemeClr val="tx1"/>
                </a:solidFill>
                <a:cs typeface="Segoe UI Semilight"/>
              </a:rPr>
              <a:t>Provides a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433906" y="2228671"/>
            <a:ext cx="3182117" cy="1200329"/>
          </a:xfrm>
          <a:prstGeom prst="rect">
            <a:avLst/>
          </a:prstGeom>
        </p:spPr>
        <p:txBody>
          <a:bodyPr wrap="square" anchor="ctr">
            <a:spAutoFit/>
          </a:bodyPr>
          <a:lstStyle/>
          <a:p>
            <a:pPr algn="ctr"/>
            <a:r>
              <a:rPr lang="en-GB" b="1" dirty="0">
                <a:cs typeface="Segoe UI Semilight"/>
              </a:rPr>
              <a:t>Proven</a:t>
            </a:r>
            <a:r>
              <a:rPr lang="en-GB" dirty="0">
                <a:cs typeface="Segoe UI Semilight"/>
              </a:rPr>
              <a:t> </a:t>
            </a:r>
          </a:p>
          <a:p>
            <a:pPr algn="ctr"/>
            <a:r>
              <a:rPr lang="en-GB" dirty="0">
                <a:cs typeface="Segoe UI Semilight"/>
              </a:rPr>
              <a:t>Based on the success of large-scale migration projects at-scale, but not only.</a:t>
            </a:r>
          </a:p>
        </p:txBody>
      </p:sp>
      <p:sp>
        <p:nvSpPr>
          <p:cNvPr id="14" name="Rectangle 13">
            <a:extLst>
              <a:ext uri="{FF2B5EF4-FFF2-40B4-BE49-F238E27FC236}">
                <a16:creationId xmlns:a16="http://schemas.microsoft.com/office/drawing/2014/main" id="{F3A35DE8-2B6C-4AE4-9BDE-F5900F4D8233}"/>
              </a:ext>
            </a:extLst>
          </p:cNvPr>
          <p:cNvSpPr/>
          <p:nvPr/>
        </p:nvSpPr>
        <p:spPr>
          <a:xfrm>
            <a:off x="8407018" y="2262276"/>
            <a:ext cx="2824862" cy="1200329"/>
          </a:xfrm>
          <a:prstGeom prst="rect">
            <a:avLst/>
          </a:prstGeom>
        </p:spPr>
        <p:txBody>
          <a:bodyPr wrap="square" anchor="ctr">
            <a:spAutoFit/>
          </a:bodyPr>
          <a:lstStyle/>
          <a:p>
            <a:pPr algn="ctr"/>
            <a:r>
              <a:rPr lang="en-GB" b="1" dirty="0">
                <a:cs typeface="Segoe UI Semilight"/>
              </a:rPr>
              <a:t>Prescriptive</a:t>
            </a:r>
            <a:r>
              <a:rPr lang="en-GB" dirty="0">
                <a:cs typeface="Segoe UI Semilight"/>
              </a:rPr>
              <a:t> </a:t>
            </a:r>
            <a:br>
              <a:rPr lang="en-GB" dirty="0">
                <a:cs typeface="Segoe UI Semilight"/>
              </a:rPr>
            </a:br>
            <a:r>
              <a:rPr lang="en-GB" dirty="0">
                <a:cs typeface="Segoe UI Semilight"/>
              </a:rPr>
              <a:t>Apply it on a clear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580"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dirty="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00985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principal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4058017" cy="3271838"/>
          </a:xfrm>
          <a:prstGeom prst="rect">
            <a:avLst/>
          </a:prstGeom>
        </p:spPr>
        <p:txBody>
          <a:bodyPr wrap="square" anchor="t">
            <a:normAutofit fontScale="90000"/>
          </a:bodyPr>
          <a:lstStyle/>
          <a:p>
            <a:r>
              <a:rPr lang="en-GB" sz="4000" b="1" dirty="0"/>
              <a:t>But should I start with ESLZ?</a:t>
            </a:r>
            <a:br>
              <a:rPr lang="en-GB" sz="2200" dirty="0">
                <a:latin typeface="+mn-lt"/>
              </a:rPr>
            </a:br>
            <a:r>
              <a:rPr lang="en-US" sz="2200" dirty="0">
                <a:latin typeface="+mn-lt"/>
              </a:rPr>
              <a:t>The enterprise-scale architecture is modular by design and allows you to start with a foundational landing zone control plane that supports your application portfolios, whether the applications are being migrated or are newly developed and deployed to Azure.</a:t>
            </a:r>
            <a:br>
              <a:rPr lang="en-US" sz="2200" dirty="0">
                <a:latin typeface="+mn-lt"/>
              </a:rPr>
            </a:br>
            <a:r>
              <a:rPr lang="en-US" sz="2200" dirty="0">
                <a:latin typeface="+mn-lt"/>
              </a:rPr>
              <a:t>The architecture can scale alongside your business requirements, regardless of scale point.</a:t>
            </a:r>
            <a:endParaRPr lang="en-GB" sz="2200" dirty="0">
              <a:latin typeface="+mn-lt"/>
            </a:endParaRP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158549"/>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Principles</a:t>
            </a:r>
            <a:endParaRPr lang="en-US" sz="4000" dirty="0">
              <a:solidFill>
                <a:schemeClr val="tx2"/>
              </a:solidFill>
            </a:endParaRPr>
          </a:p>
        </p:txBody>
      </p:sp>
    </p:spTree>
    <p:extLst>
      <p:ext uri="{BB962C8B-B14F-4D97-AF65-F5344CB8AC3E}">
        <p14:creationId xmlns:p14="http://schemas.microsoft.com/office/powerpoint/2010/main" val="11252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39953500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97115853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582612" y="4878397"/>
            <a:ext cx="5211763" cy="1803263"/>
          </a:xfrm>
          <a:prstGeom prst="rect">
            <a:avLst/>
          </a:prstGeom>
        </p:spPr>
        <p:txBody>
          <a:bodyPr wrap="square" anchor="ctr">
            <a:normAutofit/>
          </a:bodyPr>
          <a:lstStyle/>
          <a:p>
            <a:pPr marL="0" indent="0">
              <a:buNone/>
            </a:pPr>
            <a:r>
              <a:rPr lang="en-US" sz="1600" b="0" i="0">
                <a:solidFill>
                  <a:srgbClr val="24292E"/>
                </a:solidFill>
                <a:effectLst/>
                <a:latin typeface="+mn-lt"/>
              </a:rPr>
              <a:t>Subscriptions should be used as a unit of management and scale aligned with business needs and priorities, to support business areas and portfolio owners to accelerate application migrations and new application development. </a:t>
            </a:r>
            <a:endParaRPr lang="en-US" sz="2400">
              <a:latin typeface="+mn-lt"/>
            </a:endParaRPr>
          </a:p>
        </p:txBody>
      </p:sp>
      <p:pic>
        <p:nvPicPr>
          <p:cNvPr id="3" name="Picture 2" descr="CAF enterprise-scale landing zone architecture">
            <a:extLst>
              <a:ext uri="{FF2B5EF4-FFF2-40B4-BE49-F238E27FC236}">
                <a16:creationId xmlns:a16="http://schemas.microsoft.com/office/drawing/2014/main" id="{EEF3F325-35B1-410A-8659-6D59AA0A06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27" t="50275" r="15812" b="-6727"/>
          <a:stretch/>
        </p:blipFill>
        <p:spPr bwMode="auto">
          <a:xfrm>
            <a:off x="590868" y="1347947"/>
            <a:ext cx="4743038" cy="43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690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484328052"/>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Azure Policy should be used to provide the </a:t>
            </a:r>
            <a:r>
              <a:rPr lang="en-US" sz="1800" b="1" i="0">
                <a:solidFill>
                  <a:srgbClr val="24292E"/>
                </a:solidFill>
                <a:effectLst/>
                <a:latin typeface="+mn-lt"/>
              </a:rPr>
              <a:t>guard-rails</a:t>
            </a:r>
            <a:r>
              <a:rPr lang="en-US" sz="1800" b="0" i="0">
                <a:solidFill>
                  <a:srgbClr val="24292E"/>
                </a:solidFill>
                <a:effectLst/>
                <a:latin typeface="+mn-lt"/>
              </a:rPr>
              <a:t> and ensure the continued compliance of the customer platform and applications deployed onto it, whilst also providing application owners sufficient freedom and a secure unhindered path to cloud.</a:t>
            </a:r>
            <a:endParaRPr lang="en-US" sz="2800">
              <a:latin typeface="+mn-lt"/>
            </a:endParaRPr>
          </a:p>
        </p:txBody>
      </p:sp>
    </p:spTree>
    <p:extLst>
      <p:ext uri="{BB962C8B-B14F-4D97-AF65-F5344CB8AC3E}">
        <p14:creationId xmlns:p14="http://schemas.microsoft.com/office/powerpoint/2010/main" val="419792281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7252" y="556574"/>
            <a:ext cx="11306469" cy="813819"/>
          </a:xfrm>
        </p:spPr>
        <p:txBody>
          <a:bodyPr/>
          <a:lstStyle/>
          <a:p>
            <a:r>
              <a:rPr lang="en-US" sz="3200" b="1" dirty="0">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459058" y="1435320"/>
            <a:ext cx="8835656" cy="4524315"/>
          </a:xfrm>
          <a:prstGeom prst="rect">
            <a:avLst/>
          </a:prstGeom>
          <a:noFill/>
        </p:spPr>
        <p:txBody>
          <a:bodyPr wrap="square" rtlCol="0" anchor="t">
            <a:spAutoFit/>
          </a:bodyPr>
          <a:lstStyle/>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Azure landing zones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What is Enterprise-scale?</a:t>
            </a:r>
            <a:endParaRPr lang="en-US" sz="2400" dirty="0">
              <a:solidFill>
                <a:srgbClr val="0078D4"/>
              </a:solidFill>
              <a:latin typeface="Segoe UI"/>
            </a:endParaRP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Principles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Guidelines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Implementation Guide</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Reference Implementations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Resources &amp; </a:t>
            </a:r>
            <a:r>
              <a:rPr lang="en-US" sz="2400" dirty="0">
                <a:solidFill>
                  <a:srgbClr val="0078D4"/>
                </a:solidFill>
                <a:latin typeface="Segoe UI"/>
                <a:cs typeface="Segoe UI"/>
              </a:rPr>
              <a:t>Next Steps</a:t>
            </a:r>
            <a:endParaRPr lang="en-US" sz="2400" dirty="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34454944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Enterprise-scale architecture should not consider any abstraction layers such as customer developed portals or tooling and should provide a consistent experience for both </a:t>
            </a:r>
            <a:r>
              <a:rPr lang="en-US" sz="1800" b="1" i="0">
                <a:solidFill>
                  <a:srgbClr val="24292E"/>
                </a:solidFill>
                <a:effectLst/>
                <a:latin typeface="+mn-lt"/>
              </a:rPr>
              <a:t>AppOps</a:t>
            </a:r>
            <a:r>
              <a:rPr lang="en-US" sz="1800" b="0" i="0">
                <a:solidFill>
                  <a:srgbClr val="24292E"/>
                </a:solidFill>
                <a:effectLst/>
                <a:latin typeface="+mn-lt"/>
              </a:rPr>
              <a:t> (centrally managed operation teams) and </a:t>
            </a:r>
            <a:r>
              <a:rPr lang="en-US" sz="1800" b="1" i="0">
                <a:solidFill>
                  <a:srgbClr val="24292E"/>
                </a:solidFill>
                <a:effectLst/>
                <a:latin typeface="+mn-lt"/>
              </a:rPr>
              <a:t>DevOps</a:t>
            </a:r>
            <a:r>
              <a:rPr lang="en-US" sz="1800" b="0" i="0">
                <a:solidFill>
                  <a:srgbClr val="24292E"/>
                </a:solidFill>
                <a:effectLst/>
                <a:latin typeface="+mn-lt"/>
              </a:rPr>
              <a:t> (dedicated application operation teams). </a:t>
            </a:r>
          </a:p>
        </p:txBody>
      </p:sp>
    </p:spTree>
    <p:extLst>
      <p:ext uri="{BB962C8B-B14F-4D97-AF65-F5344CB8AC3E}">
        <p14:creationId xmlns:p14="http://schemas.microsoft.com/office/powerpoint/2010/main" val="1184935605"/>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01118733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spTree>
    <p:extLst>
      <p:ext uri="{BB962C8B-B14F-4D97-AF65-F5344CB8AC3E}">
        <p14:creationId xmlns:p14="http://schemas.microsoft.com/office/powerpoint/2010/main" val="1676877109"/>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5009789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a:t>
            </a:r>
            <a:r>
              <a:rPr lang="en-US" sz="1800" b="1" i="0">
                <a:solidFill>
                  <a:srgbClr val="24292E"/>
                </a:solidFill>
                <a:effectLst/>
                <a:latin typeface="+mn-lt"/>
              </a:rPr>
              <a:t>Enterprise Scale architecture </a:t>
            </a:r>
            <a:r>
              <a:rPr lang="en-US" sz="1800" b="0" i="0">
                <a:solidFill>
                  <a:srgbClr val="24292E"/>
                </a:solidFill>
                <a:effectLst/>
                <a:latin typeface="+mn-lt"/>
              </a:rPr>
              <a:t>approach advocates the use of native platform services and capabilities whenever possible, which should be aligned with Azure platform roadmaps to ensure new capabilities are made available within customer environments.</a:t>
            </a:r>
          </a:p>
        </p:txBody>
      </p:sp>
    </p:spTree>
    <p:extLst>
      <p:ext uri="{BB962C8B-B14F-4D97-AF65-F5344CB8AC3E}">
        <p14:creationId xmlns:p14="http://schemas.microsoft.com/office/powerpoint/2010/main" val="3744137550"/>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This design area references Active Directory or AD, but it doesn't focus on the identity or management aspects of Azure AD, only the tenant in which your identities will ultimately be hosted.</a:t>
            </a:r>
          </a:p>
          <a:p>
            <a:r>
              <a:rPr lang="en-US" sz="1800" dirty="0"/>
              <a:t>An Azure subscription can only trust one Azure AD tenant at a time.</a:t>
            </a:r>
          </a:p>
          <a:p>
            <a:r>
              <a:rPr lang="en-US" sz="1800" dirty="0"/>
              <a:t>If there’s no identity infrastructure, start by implementing an Azure AD only identity deployment. Don’t forget to define your Azure SSO strategy!</a:t>
            </a:r>
          </a:p>
          <a:p>
            <a:r>
              <a:rPr lang="en-US" sz="1800" dirty="0"/>
              <a:t>Add at least one custom domain and define a single-sign on strategy using AAD Connect.</a:t>
            </a:r>
          </a:p>
          <a:p>
            <a:r>
              <a:rPr lang="en-US" sz="1800" dirty="0"/>
              <a:t>Enforce MFA and CAP for all privileged accounts. No MFA and no CAP = “</a:t>
            </a:r>
            <a:r>
              <a:rPr lang="en-US" sz="1800" dirty="0" err="1"/>
              <a:t>pleasebreachme</a:t>
            </a:r>
            <a:r>
              <a:rPr lang="en-US" sz="1800" dirty="0"/>
              <a:t>”</a:t>
            </a:r>
          </a:p>
          <a:p>
            <a:r>
              <a:rPr lang="en-US" sz="1800" dirty="0"/>
              <a:t>Don’t forget to create a break-glass account.</a:t>
            </a:r>
          </a:p>
          <a:p>
            <a:r>
              <a:rPr lang="en-US" sz="1800" dirty="0"/>
              <a:t>Use Azure Lighthouse to grant third parties and / or Microsoft partners access to Azure. But Azure Lighthouse only supports delegation at the subscription and resource group scopes.</a:t>
            </a:r>
          </a:p>
          <a:p>
            <a:r>
              <a:rPr lang="en-US" sz="1800" dirty="0"/>
              <a:t>Avoid creating multiple Azure AD tenants. </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fade">
                                      <p:cBhvr>
                                        <p:cTn id="22" dur="500"/>
                                        <p:tgtEl>
                                          <p:spTgt spid="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animEffect transition="in" filter="fade">
                                      <p:cBhvr>
                                        <p:cTn id="27" dur="500"/>
                                        <p:tgtEl>
                                          <p:spTgt spid="1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500"/>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8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t>
            </a: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&amp; start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with built-in Azure role definitions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custom roles where more granular access is required</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a:t>
            </a: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animEffect transition="in" filter="fade">
                                      <p:cBhvr>
                                        <p:cTn id="49" dur="1000"/>
                                        <p:tgtEl>
                                          <p:spTgt spid="17">
                                            <p:txEl>
                                              <p:pRg st="7" end="7"/>
                                            </p:txEl>
                                          </p:spTgt>
                                        </p:tgtEl>
                                      </p:cBhvr>
                                    </p:animEffect>
                                    <p:anim calcmode="lin" valueType="num">
                                      <p:cBhvr>
                                        <p:cTn id="50"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152180"/>
          </a:xfrm>
        </p:spPr>
        <p:txBody>
          <a:bodyPr/>
          <a:lstStyle/>
          <a:p>
            <a:r>
              <a:rPr lang="en-US" sz="1800" dirty="0"/>
              <a:t>Define a topology. There’s only 2 – Hub &amp; Spoke (default option for nearly all cases in GR) and Virtual WAN.</a:t>
            </a:r>
          </a:p>
          <a:p>
            <a:r>
              <a:rPr lang="en-US" sz="1800" dirty="0"/>
              <a:t>Plan IP Addressing. Don’t use /16 unless really needed. Use at least /23 for Hub. Avoid overlapping IP address, including BCDR scenarios. Azure reserves 5 IP addresses from every subnet. Some Azure services require dedicated subnets. These dedicated subnets might have restrictions around naming, sizing, NSGs, and UDRs.</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Use ExpressRoute Insights, Network Watcher, and Connection Monitor.</a:t>
            </a:r>
          </a:p>
          <a:p>
            <a:r>
              <a:rPr lang="en-US" sz="1800" dirty="0"/>
              <a:t>Use virtual network injection for supported Azure services to make them available from within your virtual network.</a:t>
            </a:r>
          </a:p>
          <a:p>
            <a:r>
              <a:rPr lang="en-US" sz="1800" dirty="0"/>
              <a:t>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484578"/>
          </a:xfrm>
        </p:spPr>
        <p:txBody>
          <a:bodyPr/>
          <a:lstStyle/>
          <a:p>
            <a:r>
              <a:rPr lang="en-US" sz="1800" dirty="0"/>
              <a:t>Use Private Link, where available, for shared Azure PaaS services. Private Link is generally available for several services and is in public preview for other services.</a:t>
            </a:r>
          </a:p>
          <a:p>
            <a:r>
              <a:rPr lang="en-US" sz="1800" dirty="0"/>
              <a:t>Use virtual network service endpoints to secure access to Azure PaaS services from within your virtual network, but only when Private Link isn't available and there are no data exfiltration concerns. Don't use virtual network service endpoints when there are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and east / west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490186"/>
          </a:xfrm>
        </p:spPr>
        <p:txBody>
          <a:bodyPr/>
          <a:lstStyle/>
          <a:p>
            <a:r>
              <a:rPr lang="en-US" sz="1800" dirty="0"/>
              <a:t>Avoid replicating the organization’s hierarchy chart. What if the customer goes thru a re-org?</a:t>
            </a:r>
          </a:p>
          <a:p>
            <a:r>
              <a:rPr lang="en-US" sz="1800" dirty="0"/>
              <a:t>Avoid organizing for billing purposes. Use Tags (accounting) + Azure Cost Management to query &amp; aggregate costs. Make it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root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a:t>
            </a:r>
          </a:p>
          <a:p>
            <a:r>
              <a:rPr lang="en-US" sz="1800" dirty="0"/>
              <a:t>Use reserved instances to prioritize reserved capacity in required regions.</a:t>
            </a:r>
            <a:endParaRPr lang="en-US"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5264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and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Limit the number of Azure Policy assignments made at the root management group scope to avoid managing through exclusions at inherited scopes.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6249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Once initial observability is achieved, then you build upon that initial level of visibility to develop actionable alerts,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Azure LZ Accelerator includes diagnostic settings for activity logs, VMs, and PaaS resources sent to Log Analytics.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 single monitor logs workspace to manage platforms centrally except where Azure RBAC, data sovereignty requirements, and data retention policies mandate separate workspaces.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Automation as a long-term patching mechanism for both Windows and Linux VM.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a:t>Resilience vs Disaster Recovery</a:t>
            </a:r>
          </a:p>
          <a:p>
            <a:r>
              <a:rPr lang="en-US" sz="2400"/>
              <a:t>Resilience and Disaster Recovery (DR) are not the same</a:t>
            </a:r>
          </a:p>
          <a:p>
            <a:r>
              <a:rPr lang="en-US" sz="2400"/>
              <a:t>Customers may have different goals for ongoing resilience than infrequent disaster responses</a:t>
            </a:r>
          </a:p>
          <a:p>
            <a:r>
              <a:rPr lang="en-US" sz="2400"/>
              <a:t>Don’t assume one solution for both unless they have the same goal</a:t>
            </a:r>
          </a:p>
          <a:p>
            <a:pPr lvl="1"/>
            <a:r>
              <a:rPr lang="en-US" sz="1800"/>
              <a:t>DR frequently has geographic separation requirements which are difficult to deal with in live transactional systems due to imposed network latency</a:t>
            </a:r>
          </a:p>
          <a:p>
            <a:r>
              <a:rPr lang="en-US" sz="2400"/>
              <a:t>For both resilience and DR, it doesn’t exist if it isn’t tested</a:t>
            </a:r>
          </a:p>
          <a:p>
            <a:pPr lvl="1"/>
            <a:r>
              <a:rPr lang="en-US" sz="1800"/>
              <a:t>Fault injection is a good approach for all reliability measures</a:t>
            </a:r>
          </a:p>
          <a:p>
            <a:pPr lvl="1"/>
            <a:r>
              <a:rPr lang="en-US" sz="1800"/>
              <a:t>Assume DR must be tested on a live system.  </a:t>
            </a:r>
          </a:p>
          <a:p>
            <a:pPr lvl="2"/>
            <a:r>
              <a:rPr lang="en-US" sz="140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926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If it’s not measurable, it’s not actionable. Define a RTO and RPO requirements for each workload. </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BCDR as a service for platform-as-a-service (PaaS) services.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Azure Site Recovery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264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Azure landing zone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Finding the structure of tags that fits your cost and recharging model might help track your cloud spend.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your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your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Azure Active Directory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the append policy 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top-level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Manage policy assignments at the highest appropriate level with exclusions at bottom levels, if necessary.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Limit the number of Azure Policy assignments made at the </a:t>
            </a:r>
            <a:r>
              <a:rPr lang="en-US" sz="2000" u="sng" spc="-50" dirty="0">
                <a:ln w="3175">
                  <a:noFill/>
                </a:ln>
                <a:solidFill>
                  <a:srgbClr val="FFFFFF"/>
                </a:solidFill>
                <a:latin typeface="Segoe UI Semibold"/>
                <a:cs typeface="Segoe UI" pitchFamily="34" charset="0"/>
              </a:rPr>
              <a:t>root</a:t>
            </a:r>
            <a:r>
              <a:rPr lang="en-US" sz="2000" spc="-50" dirty="0">
                <a:ln w="3175">
                  <a:noFill/>
                </a:ln>
                <a:solidFill>
                  <a:srgbClr val="FFFFFF"/>
                </a:solidFill>
                <a:latin typeface="Segoe UI Semibold"/>
                <a:cs typeface="Segoe UI" pitchFamily="34" charset="0"/>
              </a:rPr>
              <a:t> management group scope to avoid managing through exclusions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or project name).</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Concerning central teams, consider using pipelines for continuous integration and continuous deployment.</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Pipelines might be used to manage policy and role definitions, policy assignments, management group hierarchies, and subscriptions. These pipelines help ensure that you can operationally manage multiple subscriptions and conform to a desired state.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blanket application of a DevOps model won't instantly establish capable DevOps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Azure landing zone accelerator can help integrate continuous integration and continuous deployment (CI/CD) pipelines into the environment using GitHub with GitHub Actions. The portal process guides you through the steps to set up the integration.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By integrating CI/CD pipelines into the environment, platform resources can be managed as code in a repository.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Implementation Guide</a:t>
            </a:r>
            <a:endParaRPr lang="en-US" sz="4000">
              <a:solidFill>
                <a:schemeClr val="tx2"/>
              </a:solidFill>
            </a:endParaRPr>
          </a:p>
        </p:txBody>
      </p:sp>
    </p:spTree>
    <p:extLst>
      <p:ext uri="{BB962C8B-B14F-4D97-AF65-F5344CB8AC3E}">
        <p14:creationId xmlns:p14="http://schemas.microsoft.com/office/powerpoint/2010/main" val="1817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E0B76C66-029E-4126-898E-7898365A30AB}"/>
              </a:ext>
            </a:extLst>
          </p:cNvPr>
          <p:cNvGrpSpPr/>
          <p:nvPr/>
        </p:nvGrpSpPr>
        <p:grpSpPr>
          <a:xfrm>
            <a:off x="638443" y="1931345"/>
            <a:ext cx="10306480" cy="1303104"/>
            <a:chOff x="638443" y="1931345"/>
            <a:chExt cx="10306480"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sp>
          <p:nvSpPr>
            <p:cNvPr id="32" name="TextBox 31">
              <a:extLst>
                <a:ext uri="{FF2B5EF4-FFF2-40B4-BE49-F238E27FC236}">
                  <a16:creationId xmlns:a16="http://schemas.microsoft.com/office/drawing/2014/main" id="{0F4A4D38-195F-427A-9269-868D0A518719}"/>
                </a:ext>
              </a:extLst>
            </p:cNvPr>
            <p:cNvSpPr txBox="1"/>
            <p:nvPr/>
          </p:nvSpPr>
          <p:spPr>
            <a:xfrm>
              <a:off x="4270422" y="1982733"/>
              <a:ext cx="6674501"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To establish an initial configuration</a:t>
              </a:r>
            </a:p>
            <a:p>
              <a:pPr marL="285750" indent="-285750">
                <a:buFont typeface="Arial" panose="020B0604020202020204" pitchFamily="34" charset="0"/>
                <a:buChar char="•"/>
              </a:pPr>
              <a:r>
                <a:rPr lang="en-US" b="0" i="0">
                  <a:solidFill>
                    <a:srgbClr val="24292E"/>
                  </a:solidFill>
                  <a:effectLst/>
                  <a:latin typeface="Segoe UI" panose="020B0502040204020203" pitchFamily="34" charset="0"/>
                  <a:cs typeface="Segoe UI" panose="020B0502040204020203" pitchFamily="34" charset="0"/>
                </a:rPr>
                <a:t>Must be performed by the Azure and AAD admins</a:t>
              </a: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P</a:t>
              </a:r>
              <a:r>
                <a:rPr lang="en-US" b="0" i="0">
                  <a:solidFill>
                    <a:srgbClr val="24292E"/>
                  </a:solidFill>
                  <a:effectLst/>
                  <a:latin typeface="Segoe UI" panose="020B0502040204020203" pitchFamily="34" charset="0"/>
                  <a:cs typeface="Segoe UI" panose="020B0502040204020203" pitchFamily="34" charset="0"/>
                </a:rPr>
                <a:t>rimarily one-off activities</a:t>
              </a:r>
              <a:endParaRPr lang="en-US">
                <a:solidFill>
                  <a:srgbClr val="24292E"/>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Sequential by nature</a:t>
              </a:r>
              <a:endParaRPr lang="en-US">
                <a:latin typeface="Segoe UI" panose="020B0502040204020203"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12313" cy="2103120"/>
            <a:chOff x="529683" y="3859225"/>
            <a:chExt cx="10512313" cy="2103120"/>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06164" y="3895122"/>
              <a:ext cx="6735832"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To instantiate a “landing zone“</a:t>
              </a:r>
            </a:p>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Require user input to kickstart the workflow which will coordinate resource creation within AAD and AD</a:t>
              </a:r>
            </a:p>
            <a:p>
              <a:pPr marL="285750" indent="-285750" algn="l">
                <a:buFont typeface="Arial" panose="020B0604020202020204" pitchFamily="34" charset="0"/>
                <a:buChar char="•"/>
              </a:pPr>
              <a:r>
                <a:rPr lang="en-US" b="0" i="0" dirty="0">
                  <a:solidFill>
                    <a:srgbClr val="24292E"/>
                  </a:solidFill>
                  <a:effectLst/>
                  <a:latin typeface="Segoe UI" panose="020B0502040204020203" pitchFamily="34" charset="0"/>
                  <a:cs typeface="Segoe UI" panose="020B0502040204020203" pitchFamily="34" charset="0"/>
                </a:rPr>
                <a:t>Recurring activities </a:t>
              </a:r>
            </a:p>
            <a:p>
              <a:pPr marL="285750" indent="-285750" algn="l">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a:t>
              </a:r>
              <a:r>
                <a:rPr lang="en-US" b="0" i="0" dirty="0">
                  <a:solidFill>
                    <a:srgbClr val="24292E"/>
                  </a:solidFill>
                  <a:effectLst/>
                  <a:latin typeface="Segoe UI" panose="020B0502040204020203" pitchFamily="34" charset="0"/>
                  <a:cs typeface="Segoe UI" panose="020B0502040204020203" pitchFamily="34" charset="0"/>
                </a:rPr>
                <a:t>o operationalize at scale, these activities must follow the principal of "Infrastructure-as-Code" and automate using deployment pipelines.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Tree>
    <p:custDataLst>
      <p:tags r:id="rId1"/>
    </p:custDataLst>
    <p:extLst>
      <p:ext uri="{BB962C8B-B14F-4D97-AF65-F5344CB8AC3E}">
        <p14:creationId xmlns:p14="http://schemas.microsoft.com/office/powerpoint/2010/main" val="90860411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59AAD64D-03B3-4C88-B2D3-49B9312C4DE1}"/>
              </a:ext>
            </a:extLst>
          </p:cNvPr>
          <p:cNvGrpSpPr/>
          <p:nvPr/>
        </p:nvGrpSpPr>
        <p:grpSpPr>
          <a:xfrm>
            <a:off x="638443" y="1931345"/>
            <a:ext cx="10143895" cy="1303104"/>
            <a:chOff x="638443" y="1931345"/>
            <a:chExt cx="10143895"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32320" cy="2344222"/>
            <a:chOff x="529683" y="3859225"/>
            <a:chExt cx="10532320" cy="2344222"/>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26171" y="3895123"/>
              <a:ext cx="6735832" cy="2308324"/>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new Subscriptions and Regions </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Connect and secure all </a:t>
              </a:r>
              <a:r>
                <a:rPr lang="en-US" err="1">
                  <a:solidFill>
                    <a:srgbClr val="24292E"/>
                  </a:solidFill>
                  <a:latin typeface="Segoe UI" panose="020B0502040204020203" pitchFamily="34" charset="0"/>
                  <a:cs typeface="Segoe UI" panose="020B0502040204020203" pitchFamily="34" charset="0"/>
                </a:rPr>
                <a:t>VNets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Protect </a:t>
              </a:r>
              <a:r>
                <a:rPr lang="en-US" err="1">
                  <a:solidFill>
                    <a:srgbClr val="24292E"/>
                  </a:solidFill>
                  <a:latin typeface="Segoe UI" panose="020B0502040204020203" pitchFamily="34" charset="0"/>
                  <a:cs typeface="Segoe UI" panose="020B0502040204020203" pitchFamily="34" charset="0"/>
                </a:rPr>
                <a:t>Vnets</a:t>
              </a:r>
              <a:r>
                <a:rPr lang="en-US">
                  <a:solidFill>
                    <a:srgbClr val="24292E"/>
                  </a:solidFill>
                  <a:latin typeface="Segoe UI" panose="020B0502040204020203" pitchFamily="34" charset="0"/>
                  <a:cs typeface="Segoe UI" panose="020B0502040204020203" pitchFamily="34" charset="0"/>
                </a:rPr>
                <a:t> across </a:t>
              </a:r>
              <a:r>
                <a:rPr lang="en-US" err="1">
                  <a:solidFill>
                    <a:srgbClr val="24292E"/>
                  </a:solidFill>
                  <a:latin typeface="Segoe UI" panose="020B0502040204020203" pitchFamily="34" charset="0"/>
                  <a:cs typeface="Segoe UI" panose="020B0502040204020203" pitchFamily="34" charset="0"/>
                </a:rPr>
                <a:t>VHubs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owners and Management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Setup budgets, alerts, and security contacts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AAD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Provision required services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policies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
        <p:nvSpPr>
          <p:cNvPr id="5" name="TextBox 4">
            <a:extLst>
              <a:ext uri="{FF2B5EF4-FFF2-40B4-BE49-F238E27FC236}">
                <a16:creationId xmlns:a16="http://schemas.microsoft.com/office/drawing/2014/main" id="{E8219932-6066-469D-B9E0-361185514E71}"/>
              </a:ext>
            </a:extLst>
          </p:cNvPr>
          <p:cNvSpPr txBox="1"/>
          <p:nvPr/>
        </p:nvSpPr>
        <p:spPr>
          <a:xfrm>
            <a:off x="4326171" y="1844233"/>
            <a:ext cx="6674501" cy="1477328"/>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AAD </a:t>
            </a:r>
            <a:r>
              <a:rPr lang="en-US" dirty="0">
                <a:solidFill>
                  <a:srgbClr val="24292E"/>
                </a:solidFill>
                <a:latin typeface="Segoe UI" panose="020B0502040204020203" pitchFamily="34" charset="0"/>
                <a:cs typeface="Segoe UI" panose="020B0502040204020203" pitchFamily="34" charset="0"/>
              </a:rPr>
              <a:t>Tenants</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Management Group &amp; Subscription</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Global Networking &amp; Connectivity</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Security, Governance &amp; Compliance</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Platform Management &amp; Monitoring</a:t>
            </a:r>
          </a:p>
        </p:txBody>
      </p:sp>
      <p:sp>
        <p:nvSpPr>
          <p:cNvPr id="7" name="TextBox 6">
            <a:extLst>
              <a:ext uri="{FF2B5EF4-FFF2-40B4-BE49-F238E27FC236}">
                <a16:creationId xmlns:a16="http://schemas.microsoft.com/office/drawing/2014/main" id="{8FDABC10-82CE-4C6B-BFF2-335D1C1EABFC}"/>
              </a:ext>
            </a:extLst>
          </p:cNvPr>
          <p:cNvSpPr txBox="1"/>
          <p:nvPr/>
        </p:nvSpPr>
        <p:spPr>
          <a:xfrm>
            <a:off x="4192853" y="1487175"/>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
        <p:nvSpPr>
          <p:cNvPr id="8" name="TextBox 7">
            <a:extLst>
              <a:ext uri="{FF2B5EF4-FFF2-40B4-BE49-F238E27FC236}">
                <a16:creationId xmlns:a16="http://schemas.microsoft.com/office/drawing/2014/main" id="{C630C1F2-B12F-4C9F-AAD7-8BBE71068919}"/>
              </a:ext>
            </a:extLst>
          </p:cNvPr>
          <p:cNvSpPr txBox="1"/>
          <p:nvPr/>
        </p:nvSpPr>
        <p:spPr>
          <a:xfrm>
            <a:off x="4201248" y="3495013"/>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Tree>
    <p:custDataLst>
      <p:tags r:id="rId1"/>
    </p:custDataLst>
    <p:extLst>
      <p:ext uri="{BB962C8B-B14F-4D97-AF65-F5344CB8AC3E}">
        <p14:creationId xmlns:p14="http://schemas.microsoft.com/office/powerpoint/2010/main" val="394843008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Reference Implementation</a:t>
            </a:r>
            <a:endParaRPr lang="en-US" sz="4000">
              <a:solidFill>
                <a:schemeClr val="tx2"/>
              </a:solidFill>
            </a:endParaRPr>
          </a:p>
        </p:txBody>
      </p:sp>
    </p:spTree>
    <p:extLst>
      <p:ext uri="{BB962C8B-B14F-4D97-AF65-F5344CB8AC3E}">
        <p14:creationId xmlns:p14="http://schemas.microsoft.com/office/powerpoint/2010/main" val="25423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B6BF-6FAC-4BFA-AB45-CD53D5406CD2}"/>
              </a:ext>
            </a:extLst>
          </p:cNvPr>
          <p:cNvSpPr>
            <a:spLocks noGrp="1"/>
          </p:cNvSpPr>
          <p:nvPr>
            <p:ph type="title"/>
          </p:nvPr>
        </p:nvSpPr>
        <p:spPr>
          <a:xfrm>
            <a:off x="947719" y="1110970"/>
            <a:ext cx="9630389" cy="659640"/>
          </a:xfrm>
        </p:spPr>
        <p:txBody>
          <a:bodyPr/>
          <a:lstStyle/>
          <a:p>
            <a:r>
              <a:rPr lang="en-GB" i="1"/>
              <a:t>The enterprise-scale architecture is modular by design and allow customers to start with foundational landing zones that support their application portfolios, regardless of whether the applications are being migrated or are newly developed and deployed to Azure. </a:t>
            </a:r>
            <a:br>
              <a:rPr lang="en-GB" i="1"/>
            </a:br>
            <a:br>
              <a:rPr lang="en-GB" i="1"/>
            </a:br>
            <a:r>
              <a:rPr lang="en-GB" i="1"/>
              <a:t>The architecture can scale alongside the customer's business requirements regardless of scale point.</a:t>
            </a:r>
          </a:p>
        </p:txBody>
      </p:sp>
    </p:spTree>
    <p:extLst>
      <p:ext uri="{BB962C8B-B14F-4D97-AF65-F5344CB8AC3E}">
        <p14:creationId xmlns:p14="http://schemas.microsoft.com/office/powerpoint/2010/main" val="26105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8348499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789191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Demo</a:t>
            </a:r>
            <a:endParaRPr lang="en-US" sz="4000">
              <a:solidFill>
                <a:schemeClr val="tx2"/>
              </a:solidFill>
            </a:endParaRPr>
          </a:p>
        </p:txBody>
      </p:sp>
    </p:spTree>
    <p:extLst>
      <p:ext uri="{BB962C8B-B14F-4D97-AF65-F5344CB8AC3E}">
        <p14:creationId xmlns:p14="http://schemas.microsoft.com/office/powerpoint/2010/main" val="20519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Enterprise-scale demystified</a:t>
            </a:r>
            <a:endParaRPr lang="en-US" sz="4000" dirty="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10.3"/>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3.xml><?xml version="1.0" encoding="utf-8"?>
<ds:datastoreItem xmlns:ds="http://schemas.openxmlformats.org/officeDocument/2006/customXml" ds:itemID="{3E12E507-96F2-43FE-9633-836CCE61E55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2418</TotalTime>
  <Words>5448</Words>
  <Application>Microsoft Office PowerPoint</Application>
  <PresentationFormat>Widescreen</PresentationFormat>
  <Paragraphs>518</Paragraphs>
  <Slides>65</Slides>
  <Notes>63</Notes>
  <HiddenSlides>0</HiddenSlides>
  <MMClips>0</MMClips>
  <ScaleCrop>false</ScaleCrop>
  <HeadingPairs>
    <vt:vector size="8" baseType="variant">
      <vt:variant>
        <vt:lpstr>Fonts Used</vt:lpstr>
      </vt:variant>
      <vt:variant>
        <vt:i4>12</vt:i4>
      </vt:variant>
      <vt:variant>
        <vt:lpstr>Theme</vt:lpstr>
      </vt:variant>
      <vt:variant>
        <vt:i4>14</vt:i4>
      </vt:variant>
      <vt:variant>
        <vt:lpstr>Embedded OLE Servers</vt:lpstr>
      </vt:variant>
      <vt:variant>
        <vt:i4>1</vt:i4>
      </vt:variant>
      <vt:variant>
        <vt:lpstr>Slide Titles</vt:lpstr>
      </vt:variant>
      <vt:variant>
        <vt:i4>65</vt:i4>
      </vt:variant>
    </vt:vector>
  </HeadingPairs>
  <TitlesOfParts>
    <vt:vector size="92" baseType="lpstr">
      <vt:lpstr>Arial</vt:lpstr>
      <vt:lpstr>Calibri</vt:lpstr>
      <vt:lpstr>Calibri Light</vt:lpstr>
      <vt:lpstr>Consolas</vt:lpstr>
      <vt:lpstr>docons</vt:lpstr>
      <vt:lpstr>Segoe Regular</vt:lpstr>
      <vt:lpstr>Segoe Semibold</vt:lpstr>
      <vt:lpstr>Segoe UI</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office theme</vt:lpstr>
      <vt:lpstr>Azure 1</vt:lpstr>
      <vt:lpstr>6-51096_Microsoft_Inspire_Black_Template</vt:lpstr>
      <vt:lpstr>Azure Design Template</vt:lpstr>
      <vt:lpstr>3_ Microsoft_Learn_Black_Template</vt:lpstr>
      <vt:lpstr>WHITE TEMPLATE</vt:lpstr>
      <vt:lpstr>Black Template</vt:lpstr>
      <vt:lpstr>think-cell Slide</vt:lpstr>
      <vt:lpstr>What The CAF Module 04: ALZ Accelerator Azure Landing Zone Design Principles, Considerations, and Recommendations</vt:lpstr>
      <vt:lpstr>Agenda</vt:lpstr>
      <vt:lpstr>Azure Landing Zones</vt:lpstr>
      <vt:lpstr>What are you building? Your cloud foundation supports the construction of a—</vt:lpstr>
      <vt:lpstr>All foundations are NOT created equal</vt:lpstr>
      <vt:lpstr>What are landing zones for?</vt:lpstr>
      <vt:lpstr>Azure landing zones</vt:lpstr>
      <vt:lpstr>Azure landing zones Design areas</vt:lpstr>
      <vt:lpstr>Enterprise-scale demystified</vt:lpstr>
      <vt:lpstr>The Key Challenges</vt:lpstr>
      <vt:lpstr>Metropolis</vt:lpstr>
      <vt:lpstr>Enterprise-scale?</vt:lpstr>
      <vt:lpstr>PowerPoint Presentation</vt:lpstr>
      <vt:lpstr>Enterprise-scale landing zone(s)  The principal purpose of the “Landing Zone” is therefore to ensure that when an application or workload lands on Azure, the required “plumbing” is already in place, providing greater agility and compliance with enterprise security and governance requirements.</vt:lpstr>
      <vt:lpstr>But should I start with ESLZ? The enterprise-scale architecture is modular by design and allows you to start with a foundational landing zone control plane that supports your application portfolios, whether the applications are being migrated or are newly developed and deployed to Azure. The architecture can scale alongside your business requirements, regardless of scale point.</vt:lpstr>
      <vt:lpstr>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Enterprise-scale  Implementation Guide</vt:lpstr>
      <vt:lpstr>Enterprise-scale Implementation Guide How to get started</vt:lpstr>
      <vt:lpstr>Enterprise-scale Implementation Guide How to get started</vt:lpstr>
      <vt:lpstr>Enterprise-scale  Reference Implementation</vt:lpstr>
      <vt:lpstr>The enterprise-scale architecture is modular by design and allow customers to start with foundational landing zones that support their application portfolios, regardless of whether the applications are being migrated or are newly developed and deployed to Azure.   The architecture can scale alongside the customer's business requirements regardless of scale point.</vt:lpstr>
      <vt:lpstr>PowerPoint Presentation</vt:lpstr>
      <vt:lpstr>PowerPoint Presentation</vt:lpstr>
      <vt:lpstr>Demo</vt:lpstr>
      <vt:lpstr>Resources &amp; Next Steps</vt:lpstr>
      <vt:lpstr>Enterprise-Scale Resources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2022-09-07T10:37:33Z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